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2" r:id="rId7"/>
    <p:sldId id="260"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948433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73626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927782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3474606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C913F3-09C3-4D17-8920-D017324F6C63}" type="datetimeFigureOut">
              <a:rPr lang="ar-IQ" smtClean="0"/>
              <a:t>23/07/1441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705735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CC913F3-09C3-4D17-8920-D017324F6C63}" type="datetimeFigureOut">
              <a:rPr lang="ar-IQ" smtClean="0"/>
              <a:t>23/07/1441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926546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CC913F3-09C3-4D17-8920-D017324F6C63}" type="datetimeFigureOut">
              <a:rPr lang="ar-IQ" smtClean="0"/>
              <a:t>23/07/1441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98660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CC913F3-09C3-4D17-8920-D017324F6C63}" type="datetimeFigureOut">
              <a:rPr lang="ar-IQ" smtClean="0"/>
              <a:t>23/07/1441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621831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913F3-09C3-4D17-8920-D017324F6C63}" type="datetimeFigureOut">
              <a:rPr lang="ar-IQ" smtClean="0"/>
              <a:t>23/07/1441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417031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913F3-09C3-4D17-8920-D017324F6C63}" type="datetimeFigureOut">
              <a:rPr lang="ar-IQ" smtClean="0"/>
              <a:t>23/07/1441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555717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913F3-09C3-4D17-8920-D017324F6C63}" type="datetimeFigureOut">
              <a:rPr lang="ar-IQ" smtClean="0"/>
              <a:t>23/07/1441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1746817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CC913F3-09C3-4D17-8920-D017324F6C63}" type="datetimeFigureOut">
              <a:rPr lang="ar-IQ" smtClean="0"/>
              <a:t>23/07/1441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CA94E5-1B2D-45E8-8675-5FA83C248CCB}" type="slidenum">
              <a:rPr lang="ar-IQ" smtClean="0"/>
              <a:t>‹#›</a:t>
            </a:fld>
            <a:endParaRPr lang="ar-IQ"/>
          </a:p>
        </p:txBody>
      </p:sp>
    </p:spTree>
    <p:extLst>
      <p:ext uri="{BB962C8B-B14F-4D97-AF65-F5344CB8AC3E}">
        <p14:creationId xmlns:p14="http://schemas.microsoft.com/office/powerpoint/2010/main" val="2139869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3051770"/>
          </a:xfrm>
        </p:spPr>
        <p:txBody>
          <a:bodyPr/>
          <a:lstStyle/>
          <a:p>
            <a:r>
              <a:rPr lang="ar-IQ" dirty="0" smtClean="0">
                <a:solidFill>
                  <a:srgbClr val="C00000"/>
                </a:solidFill>
              </a:rPr>
              <a:t>جامعة بنها- كلية الآداب </a:t>
            </a:r>
            <a:br>
              <a:rPr lang="ar-IQ" dirty="0" smtClean="0">
                <a:solidFill>
                  <a:srgbClr val="C00000"/>
                </a:solidFill>
              </a:rPr>
            </a:br>
            <a:r>
              <a:rPr lang="ar-IQ" dirty="0" smtClean="0">
                <a:solidFill>
                  <a:srgbClr val="C00000"/>
                </a:solidFill>
              </a:rPr>
              <a:t>قسم الإعلام- شعبة الصحافة</a:t>
            </a:r>
            <a:br>
              <a:rPr lang="ar-IQ" dirty="0" smtClean="0">
                <a:solidFill>
                  <a:srgbClr val="C00000"/>
                </a:solidFill>
              </a:rPr>
            </a:br>
            <a:r>
              <a:rPr lang="ar-IQ" dirty="0" smtClean="0">
                <a:solidFill>
                  <a:srgbClr val="C00000"/>
                </a:solidFill>
              </a:rPr>
              <a:t>الفرقة الثالثة </a:t>
            </a:r>
            <a:br>
              <a:rPr lang="ar-IQ" dirty="0" smtClean="0">
                <a:solidFill>
                  <a:srgbClr val="C00000"/>
                </a:solidFill>
              </a:rPr>
            </a:br>
            <a:r>
              <a:rPr lang="ar-IQ" dirty="0" smtClean="0">
                <a:solidFill>
                  <a:srgbClr val="C00000"/>
                </a:solidFill>
              </a:rPr>
              <a:t>مادة </a:t>
            </a:r>
            <a:r>
              <a:rPr lang="ar-IQ" dirty="0" smtClean="0">
                <a:solidFill>
                  <a:srgbClr val="C00000"/>
                </a:solidFill>
              </a:rPr>
              <a:t>التدريبات الصحفية</a:t>
            </a:r>
            <a:endParaRPr lang="ar-IQ" dirty="0">
              <a:solidFill>
                <a:srgbClr val="C00000"/>
              </a:solidFill>
            </a:endParaRPr>
          </a:p>
        </p:txBody>
      </p:sp>
      <p:sp>
        <p:nvSpPr>
          <p:cNvPr id="3" name="Subtitle 2"/>
          <p:cNvSpPr>
            <a:spLocks noGrp="1"/>
          </p:cNvSpPr>
          <p:nvPr>
            <p:ph type="subTitle" idx="1"/>
          </p:nvPr>
        </p:nvSpPr>
        <p:spPr/>
        <p:txBody>
          <a:bodyPr/>
          <a:lstStyle/>
          <a:p>
            <a:r>
              <a:rPr lang="ar-IQ" dirty="0" smtClean="0">
                <a:solidFill>
                  <a:schemeClr val="tx1"/>
                </a:solidFill>
              </a:rPr>
              <a:t>إعداد:</a:t>
            </a:r>
          </a:p>
          <a:p>
            <a:r>
              <a:rPr lang="ar-IQ" dirty="0" smtClean="0">
                <a:solidFill>
                  <a:schemeClr val="tx1"/>
                </a:solidFill>
              </a:rPr>
              <a:t>الدكتور: فتحى ابراهيم</a:t>
            </a:r>
            <a:endParaRPr lang="ar-IQ" dirty="0">
              <a:solidFill>
                <a:schemeClr val="tx1"/>
              </a:solidFill>
            </a:endParaRPr>
          </a:p>
        </p:txBody>
      </p:sp>
    </p:spTree>
    <p:extLst>
      <p:ext uri="{BB962C8B-B14F-4D97-AF65-F5344CB8AC3E}">
        <p14:creationId xmlns:p14="http://schemas.microsoft.com/office/powerpoint/2010/main" val="394349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smtClean="0"/>
              <a:t>سلبيات عمل "الديسك</a:t>
            </a:r>
            <a:r>
              <a:rPr lang="en-US" b="1" dirty="0" smtClean="0"/>
              <a:t>"</a:t>
            </a:r>
            <a:endParaRPr lang="ar-IQ" dirty="0"/>
          </a:p>
        </p:txBody>
      </p:sp>
      <p:sp>
        <p:nvSpPr>
          <p:cNvPr id="3" name="Content Placeholder 2"/>
          <p:cNvSpPr>
            <a:spLocks noGrp="1"/>
          </p:cNvSpPr>
          <p:nvPr>
            <p:ph idx="1"/>
          </p:nvPr>
        </p:nvSpPr>
        <p:spPr>
          <a:xfrm>
            <a:off x="457200" y="1196752"/>
            <a:ext cx="8229600" cy="5184576"/>
          </a:xfrm>
        </p:spPr>
        <p:txBody>
          <a:bodyPr>
            <a:noAutofit/>
          </a:bodyPr>
          <a:lstStyle/>
          <a:p>
            <a:pPr marL="0" lvl="0" indent="0">
              <a:buNone/>
            </a:pPr>
            <a:r>
              <a:rPr lang="ar-EG" sz="2800" dirty="0" smtClean="0"/>
              <a:t>1-  </a:t>
            </a:r>
            <a:r>
              <a:rPr lang="ar-EG" sz="2800" b="1" dirty="0" smtClean="0"/>
              <a:t>متاعب صحية</a:t>
            </a:r>
            <a:r>
              <a:rPr lang="en-US" sz="2800" b="1" dirty="0" smtClean="0"/>
              <a:t>:</a:t>
            </a:r>
            <a:r>
              <a:rPr lang="en-US" sz="2800" dirty="0" smtClean="0"/>
              <a:t/>
            </a:r>
            <a:br>
              <a:rPr lang="en-US" sz="2800" dirty="0" smtClean="0"/>
            </a:br>
            <a:r>
              <a:rPr lang="ar-EG" sz="2800" dirty="0" smtClean="0"/>
              <a:t>تتمثل في أن طول الجلوس على المكتب يصيب الإنسان بأمراض الغضروف وأسفل الظهر والعنق والرسخين...إلخ؛ لذلك لا ينبغي أن يزيد مُكث محرر "الديسك" على المكتب أكثر من ساعة، يتلوها مشي أو حركة لمدة تتراوح بين خمس وعشر دقائق.. ثم يعود لمزاولة عمله، وهكذا</a:t>
            </a:r>
            <a:r>
              <a:rPr lang="en-US" sz="2800" dirty="0" smtClean="0"/>
              <a:t>.</a:t>
            </a:r>
            <a:br>
              <a:rPr lang="en-US" sz="2800" dirty="0" smtClean="0"/>
            </a:br>
            <a:r>
              <a:rPr lang="ar-EG" sz="2800" dirty="0" smtClean="0"/>
              <a:t>2</a:t>
            </a:r>
            <a:r>
              <a:rPr lang="ar-EG" sz="2800" b="1" dirty="0" smtClean="0"/>
              <a:t>-  مشكلات معنوية</a:t>
            </a:r>
            <a:r>
              <a:rPr lang="en-US" sz="2800" b="1" dirty="0" smtClean="0"/>
              <a:t>:</a:t>
            </a:r>
            <a:br>
              <a:rPr lang="en-US" sz="2800" b="1" dirty="0" smtClean="0"/>
            </a:br>
            <a:r>
              <a:rPr lang="ar-EG" sz="2800" dirty="0" smtClean="0"/>
              <a:t>الصحفي "الديسك مان" يُجوِّد شغل غيره، ولا يحق له وضع اسمه عليه، وقد يعيد كتابة الموضوع كله -من أوله إلى آخره- دون أن يلحظ القارئ أن ذلك من إنتاج صحفي آخر، بخلاف الموجود اسمه أو توقيعه على الموضوع المنشور.. أي إن "الديسك مان" يظل بمثابة "الجندي المجهول" أو "الشمعة التي تحترق من أجل غيره</a:t>
            </a:r>
            <a:r>
              <a:rPr lang="en-US" sz="2800" dirty="0" smtClean="0"/>
              <a:t>".</a:t>
            </a:r>
            <a:endParaRPr lang="ar-IQ" sz="2800" dirty="0"/>
          </a:p>
        </p:txBody>
      </p:sp>
    </p:spTree>
    <p:extLst>
      <p:ext uri="{BB962C8B-B14F-4D97-AF65-F5344CB8AC3E}">
        <p14:creationId xmlns:p14="http://schemas.microsoft.com/office/powerpoint/2010/main" val="3960641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20000"/>
          </a:bodyPr>
          <a:lstStyle/>
          <a:p>
            <a:pPr lvl="0"/>
            <a:r>
              <a:rPr lang="ar-EG" dirty="0" smtClean="0"/>
              <a:t>ولعلاج هذا الخلل، يمنح بعض الصحف مقابل "عدم شهرة"، وهو مبلغ شهري ثابت، لمحاولة تعويض الصحفيين في "المطبخ" الصحفي عن عملهم هذا في الظل، وكونهم "جنودًا مجهولة</a:t>
            </a:r>
            <a:r>
              <a:rPr lang="en-US" dirty="0" smtClean="0"/>
              <a:t>".</a:t>
            </a:r>
            <a:br>
              <a:rPr lang="en-US" dirty="0" smtClean="0"/>
            </a:br>
            <a:r>
              <a:rPr lang="ar-EG" dirty="0" smtClean="0"/>
              <a:t>3- </a:t>
            </a:r>
            <a:r>
              <a:rPr lang="ar-EG" b="1" dirty="0" smtClean="0"/>
              <a:t>النظرة المتدنية أحيانًا</a:t>
            </a:r>
            <a:r>
              <a:rPr lang="en-US" b="1" dirty="0" smtClean="0"/>
              <a:t>:</a:t>
            </a:r>
            <a:r>
              <a:rPr lang="en-US" dirty="0" smtClean="0"/>
              <a:t/>
            </a:r>
            <a:br>
              <a:rPr lang="en-US" dirty="0" smtClean="0"/>
            </a:br>
            <a:r>
              <a:rPr lang="ar-EG" dirty="0" smtClean="0"/>
              <a:t>تشيع في بعض الأوساط الصحفية غير الواعية ولا المنصفة نظرة دونية من الصحفي لزميله محرر "الديسك" بحكم أنه لا مصدر خبري ثابت ولا عمل صحفي ميداني يقوم به كما أنه لا يحظى بدرجته في الشهرة والذيوع والانتشار .. وهي نظرة تمثل جُرحًا وألماً بالغين لمحرر "الديسك" لدينا في منطقتنا العربية والإسلامية، لكنها ترتبط بالأبعاد النفسية لشخصية أولئك الصحفيين غير الواعين أكثر من ارتباطها باعتبارات موضوعية أو واقعية</a:t>
            </a:r>
            <a:r>
              <a:rPr lang="en-US" dirty="0" smtClean="0"/>
              <a:t>.</a:t>
            </a:r>
            <a:br>
              <a:rPr lang="en-US" dirty="0" smtClean="0"/>
            </a:br>
            <a:r>
              <a:rPr lang="en-US" dirty="0" smtClean="0"/>
              <a:t/>
            </a:r>
            <a:br>
              <a:rPr lang="en-US" dirty="0" smtClean="0"/>
            </a:br>
            <a:endParaRPr lang="ar-IQ" dirty="0"/>
          </a:p>
        </p:txBody>
      </p:sp>
    </p:spTree>
    <p:extLst>
      <p:ext uri="{BB962C8B-B14F-4D97-AF65-F5344CB8AC3E}">
        <p14:creationId xmlns:p14="http://schemas.microsoft.com/office/powerpoint/2010/main" val="2577991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20000"/>
          </a:bodyPr>
          <a:lstStyle/>
          <a:p>
            <a:pPr lvl="0"/>
            <a:r>
              <a:rPr lang="ar-EG" dirty="0" smtClean="0"/>
              <a:t>لقد آن الآوان لتغيير هذه النظرة المجحفة، ورد الاعتبار لمحرري "الديسك"، لا سيما أنهم يتبوءون في الصحف العالمية أعلى المراتب، ويحصلون على أعلى الرواتب، ولا يتخصصون في "الديسك" - كما سبقت الإشارة- إلا على سبيل التكريم، والانتفاع بخبرتهم، بعد عمل ميداني حافل في الصحافة، لا يقل عن عشر سنوات أو خمس عشرة سنة</a:t>
            </a:r>
            <a:r>
              <a:rPr lang="en-US" dirty="0" smtClean="0"/>
              <a:t>. </a:t>
            </a:r>
            <a:endParaRPr lang="ar-IQ" dirty="0" smtClean="0"/>
          </a:p>
          <a:p>
            <a:pPr lvl="0"/>
            <a:r>
              <a:rPr lang="ar-EG" dirty="0" smtClean="0"/>
              <a:t>4-  </a:t>
            </a:r>
            <a:r>
              <a:rPr lang="ar-EG" b="1" dirty="0" smtClean="0"/>
              <a:t>الشعور بالملل والرتابة</a:t>
            </a:r>
            <a:r>
              <a:rPr lang="en-US" b="1" dirty="0" smtClean="0"/>
              <a:t>:</a:t>
            </a:r>
            <a:br>
              <a:rPr lang="en-US" b="1" dirty="0" smtClean="0"/>
            </a:br>
            <a:r>
              <a:rPr lang="ar-EG" dirty="0" smtClean="0"/>
              <a:t>نتيجة سير عمل قسم "الديسك" على وتيرة واحدة في غالب الأوقات، فقد يشعر المحرر أحيانًا بالملل والضيق نتيجة ممارسته العمل ذاته كل يوم بالشكل نفسه</a:t>
            </a:r>
            <a:r>
              <a:rPr lang="en-US" dirty="0" smtClean="0"/>
              <a:t>.</a:t>
            </a:r>
            <a:br>
              <a:rPr lang="en-US" dirty="0" smtClean="0"/>
            </a:br>
            <a:r>
              <a:rPr lang="ar-EG" dirty="0" smtClean="0"/>
              <a:t>وحل هذه المشكلة بسيط، ويتمثل في إيجاد المحرر حافزًا ودافعية في نفسه للإبداع والابتكار والتجديد الدائم في عمله، وأن ينظر إليه بشكل غير تقليدي، حتى يتغلب على هذه المشاعر السلبية والمُعوقة</a:t>
            </a:r>
            <a:r>
              <a:rPr lang="en-US" dirty="0" smtClean="0"/>
              <a:t>.</a:t>
            </a:r>
            <a:br>
              <a:rPr lang="en-US" dirty="0" smtClean="0"/>
            </a:br>
            <a:endParaRPr lang="ar-IQ" dirty="0" smtClean="0"/>
          </a:p>
          <a:p>
            <a:endParaRPr lang="ar-IQ" dirty="0"/>
          </a:p>
        </p:txBody>
      </p:sp>
    </p:spTree>
    <p:extLst>
      <p:ext uri="{BB962C8B-B14F-4D97-AF65-F5344CB8AC3E}">
        <p14:creationId xmlns:p14="http://schemas.microsoft.com/office/powerpoint/2010/main" val="453553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92500" lnSpcReduction="10000"/>
          </a:bodyPr>
          <a:lstStyle/>
          <a:p>
            <a:pPr lvl="0"/>
            <a:r>
              <a:rPr lang="ar-EG" b="1" dirty="0" smtClean="0"/>
              <a:t>ميزات لا يُستهان بها</a:t>
            </a:r>
            <a:r>
              <a:rPr lang="en-US" dirty="0" smtClean="0"/>
              <a:t/>
            </a:r>
            <a:br>
              <a:rPr lang="en-US" dirty="0" smtClean="0"/>
            </a:br>
            <a:r>
              <a:rPr lang="ar-EG" dirty="0" smtClean="0"/>
              <a:t>1- </a:t>
            </a:r>
            <a:r>
              <a:rPr lang="ar-EG" b="1" dirty="0" smtClean="0"/>
              <a:t>عمله مطلوب دومًا</a:t>
            </a:r>
            <a:r>
              <a:rPr lang="en-US" b="1" dirty="0" smtClean="0"/>
              <a:t>:</a:t>
            </a:r>
            <a:r>
              <a:rPr lang="en-US" dirty="0" smtClean="0"/>
              <a:t/>
            </a:r>
            <a:br>
              <a:rPr lang="en-US" dirty="0" smtClean="0"/>
            </a:br>
            <a:r>
              <a:rPr lang="ar-EG" dirty="0" smtClean="0"/>
              <a:t>إذا كان العرض أكثر من الطلب في سوق الصحافة بالنسبة للصحفيين حاليًا، فإن صحفي "الديسك" لا يجد مشقة كبيرة في الحصول على فرصة عمل في مجال تخصصه، وذلك في أي وقت.. ذلك أن هذه الشريحة الماهرة في دنيا الصحافة تمثل عُملة نادرة، وكلما زادت كفاءتها زادت قيمتها، وزاد الإقبال عليها</a:t>
            </a:r>
            <a:r>
              <a:rPr lang="en-US" dirty="0" smtClean="0"/>
              <a:t>.</a:t>
            </a:r>
            <a:br>
              <a:rPr lang="en-US" dirty="0" smtClean="0"/>
            </a:br>
            <a:r>
              <a:rPr lang="ar-EG" dirty="0" smtClean="0"/>
              <a:t>كما أن قسم "الديسك" في أي صحيفة هو قسم "طارد" وليس "جاذبًا" في الغالب، ومن ثم فهو في حاجة دائمة إلى "تطعيمه" بمزيد من الكفاءات الصحفية سواء من خارج المؤسسة الصحفية أو من داخلها، الأمر الذي يعني أن هذا القسم في حاجة لا تنقطع إلى أعضاء جدد، وهو ما يعني توفير فرص عمل ذهبية للمتخصصين فيه</a:t>
            </a:r>
            <a:r>
              <a:rPr lang="en-US" dirty="0" smtClean="0"/>
              <a:t>.</a:t>
            </a:r>
            <a:br>
              <a:rPr lang="en-US" dirty="0" smtClean="0"/>
            </a:br>
            <a:endParaRPr lang="ar-IQ" dirty="0"/>
          </a:p>
        </p:txBody>
      </p:sp>
    </p:spTree>
    <p:extLst>
      <p:ext uri="{BB962C8B-B14F-4D97-AF65-F5344CB8AC3E}">
        <p14:creationId xmlns:p14="http://schemas.microsoft.com/office/powerpoint/2010/main" val="3978343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a:bodyPr>
          <a:lstStyle/>
          <a:p>
            <a:pPr lvl="0"/>
            <a:r>
              <a:rPr lang="ar-EG" dirty="0" smtClean="0"/>
              <a:t>2- </a:t>
            </a:r>
            <a:r>
              <a:rPr lang="ar-EG" b="1" dirty="0" smtClean="0"/>
              <a:t>المقابل المادي الجيد</a:t>
            </a:r>
            <a:r>
              <a:rPr lang="en-US" b="1" dirty="0" smtClean="0"/>
              <a:t>:</a:t>
            </a:r>
            <a:r>
              <a:rPr lang="en-US" dirty="0" smtClean="0"/>
              <a:t/>
            </a:r>
            <a:br>
              <a:rPr lang="en-US" dirty="0" smtClean="0"/>
            </a:br>
            <a:r>
              <a:rPr lang="ar-EG" dirty="0" smtClean="0"/>
              <a:t>يتمتع محرر "الديسك" - نظرًا لطبيعة عمله الحساسة والشاقة- براتب مرتفع قياسًا بأقرانه في الأقسام الأخرى، أو هكذا يجب أن تكون الأمور، كما أنه يستطيع أن يفرض الراتب الذي يريده بحسب كفاءته وموهبته وقدرته على الإنجاز، وقد يقوم بعمل وجهد مُضاعفين، فيحصل على راتب مثليه من زملائه</a:t>
            </a:r>
            <a:r>
              <a:rPr lang="en-US" dirty="0" smtClean="0"/>
              <a:t>.</a:t>
            </a:r>
            <a:br>
              <a:rPr lang="en-US" dirty="0" smtClean="0"/>
            </a:br>
            <a:r>
              <a:rPr lang="ar-EG" dirty="0" smtClean="0"/>
              <a:t>3- </a:t>
            </a:r>
            <a:r>
              <a:rPr lang="ar-EG" b="1" dirty="0" smtClean="0"/>
              <a:t>فرص كبيرة للعمل بالخارج</a:t>
            </a:r>
            <a:r>
              <a:rPr lang="en-US" b="1" dirty="0" smtClean="0"/>
              <a:t>:</a:t>
            </a:r>
            <a:r>
              <a:rPr lang="en-US" dirty="0" smtClean="0"/>
              <a:t/>
            </a:r>
            <a:br>
              <a:rPr lang="en-US" dirty="0" smtClean="0"/>
            </a:br>
            <a:r>
              <a:rPr lang="ar-EG" dirty="0" smtClean="0"/>
              <a:t>لم تستطع دول الخليج العربية حتى الآن - في كثير من مؤسساتها الصحفية - تخريج جيل من أبنائها الأكفاء ممن يتقنون عمل "الديسك"، كما أن هؤلاء غالبًا ما ينظرون إلى عمل "الديسك" على أنه غير مرغوب فيه؛ لأنهم - ببساطة- يبحثون عن الثراء والشهرة</a:t>
            </a:r>
            <a:endParaRPr lang="ar-IQ" dirty="0"/>
          </a:p>
        </p:txBody>
      </p:sp>
    </p:spTree>
    <p:extLst>
      <p:ext uri="{BB962C8B-B14F-4D97-AF65-F5344CB8AC3E}">
        <p14:creationId xmlns:p14="http://schemas.microsoft.com/office/powerpoint/2010/main" val="4252169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lvl="0"/>
            <a:r>
              <a:rPr lang="ar-EG" dirty="0" smtClean="0"/>
              <a:t>والصعود الاجتماعي السريع.. مما يوفر فرصة ذهبية لمحرري "الديسك" المهرة، لا سيما من مصر ولبنان وفلسطين، وغيرها من الدول العربية، للعمل في هذا التخصص بتلك الدول، وبأجور معقولة، قد تكون أكثر من أجور المحررين العاديين</a:t>
            </a:r>
            <a:r>
              <a:rPr lang="en-US" dirty="0" smtClean="0"/>
              <a:t>.</a:t>
            </a:r>
            <a:br>
              <a:rPr lang="en-US" dirty="0" smtClean="0"/>
            </a:br>
            <a:r>
              <a:rPr lang="ar-EG" dirty="0" smtClean="0"/>
              <a:t>هذه الفرص برغم تراجعها، إلا أنها تظل سانحة، وتظل الأغلبية الكاسحة من أعضاء أقسام "الديسك" هناك من الدول العربية الأخرى ، كأن العمل فيها "حكر" عليهم دونًا عن أبناء البلد الذين يزهدون فيه، غير مدركين أهميته</a:t>
            </a:r>
            <a:r>
              <a:rPr lang="en-US" dirty="0" smtClean="0"/>
              <a:t>!</a:t>
            </a:r>
          </a:p>
          <a:p>
            <a:endParaRPr lang="ar-IQ" dirty="0"/>
          </a:p>
        </p:txBody>
      </p:sp>
    </p:spTree>
    <p:extLst>
      <p:ext uri="{BB962C8B-B14F-4D97-AF65-F5344CB8AC3E}">
        <p14:creationId xmlns:p14="http://schemas.microsoft.com/office/powerpoint/2010/main" val="797941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r>
              <a:rPr lang="ar-EG" dirty="0" smtClean="0"/>
              <a:t>4-</a:t>
            </a:r>
            <a:r>
              <a:rPr lang="ar-EG" b="1" dirty="0" smtClean="0"/>
              <a:t>عمل أصحاب "ال</a:t>
            </a:r>
            <a:r>
              <a:rPr lang="ar-IQ" b="1" dirty="0" smtClean="0"/>
              <a:t>ل</a:t>
            </a:r>
            <a:r>
              <a:rPr lang="ar-EG" b="1" dirty="0" smtClean="0"/>
              <a:t>ياقات</a:t>
            </a:r>
            <a:r>
              <a:rPr lang="en-US" b="1" dirty="0" smtClean="0"/>
              <a:t>":</a:t>
            </a:r>
            <a:br>
              <a:rPr lang="en-US" b="1" dirty="0" smtClean="0"/>
            </a:br>
            <a:r>
              <a:rPr lang="ar-EG" dirty="0" smtClean="0"/>
              <a:t>المقصود بهذا التعبير أن عمل محرر "الديسك" هو عمل "مكتبي" بالأساس، لا حركة ولا تنقل فيه، سواء للحاق بندوة أو مؤتمر، أو اللهاث خلف حدث أو تطور، أو الجري وراء مصدر أو موضوع.. ومن ثم يظل محررو "الديسك" من أصحاب «</a:t>
            </a:r>
            <a:r>
              <a:rPr lang="ar-IQ" dirty="0" smtClean="0"/>
              <a:t>السترات </a:t>
            </a:r>
            <a:r>
              <a:rPr lang="ar-EG" dirty="0" smtClean="0"/>
              <a:t>الأنيقة"، والملابس النظيفة ، و"الياقات" التي لا تتلوث، والأجسام التي لا تعرق، إلا بقدر كد الذهن، وجهد اليد</a:t>
            </a:r>
            <a:r>
              <a:rPr lang="en-US" dirty="0" smtClean="0"/>
              <a:t>!</a:t>
            </a:r>
            <a:r>
              <a:rPr lang="ar-IQ" dirty="0" smtClean="0"/>
              <a:t>.</a:t>
            </a:r>
          </a:p>
          <a:p>
            <a:pPr algn="l"/>
            <a:r>
              <a:rPr lang="ar-IQ" dirty="0" smtClean="0">
                <a:solidFill>
                  <a:srgbClr val="C00000"/>
                </a:solidFill>
              </a:rPr>
              <a:t>وإلى اللقاء فى محاضرة أخرى </a:t>
            </a:r>
            <a:endParaRPr lang="ar-IQ" dirty="0" smtClean="0">
              <a:solidFill>
                <a:srgbClr val="C00000"/>
              </a:solidFill>
            </a:endParaRPr>
          </a:p>
          <a:p>
            <a:pPr algn="l"/>
            <a:r>
              <a:rPr lang="ar-IQ" dirty="0" smtClean="0">
                <a:solidFill>
                  <a:srgbClr val="C00000"/>
                </a:solidFill>
              </a:rPr>
              <a:t>خالص تحياتى</a:t>
            </a:r>
            <a:endParaRPr lang="ar-IQ" dirty="0" smtClean="0">
              <a:solidFill>
                <a:srgbClr val="C00000"/>
              </a:solidFill>
            </a:endParaRPr>
          </a:p>
          <a:p>
            <a:endParaRPr lang="ar-IQ" dirty="0"/>
          </a:p>
        </p:txBody>
      </p:sp>
    </p:spTree>
    <p:extLst>
      <p:ext uri="{BB962C8B-B14F-4D97-AF65-F5344CB8AC3E}">
        <p14:creationId xmlns:p14="http://schemas.microsoft.com/office/powerpoint/2010/main" val="552929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184</Words>
  <Application>Microsoft Office PowerPoint</Application>
  <PresentationFormat>On-screen Show (4:3)</PresentationFormat>
  <Paragraphs>14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جامعة بنها- كلية الآداب  قسم الإعلام- شعبة الصحافة الفرقة الثالثة  مادة التدريبات الصحفية</vt:lpstr>
      <vt:lpstr>سلبيات عمل "الديسك"</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الآداب - قسم الإعلام- شعبة الصحافة الفرقة الثالثة  مادة التدريبات الصحفية</dc:title>
  <dc:creator>hi</dc:creator>
  <cp:lastModifiedBy>hi</cp:lastModifiedBy>
  <cp:revision>7</cp:revision>
  <dcterms:created xsi:type="dcterms:W3CDTF">2020-03-17T06:10:57Z</dcterms:created>
  <dcterms:modified xsi:type="dcterms:W3CDTF">2020-03-17T06:29:49Z</dcterms:modified>
</cp:coreProperties>
</file>